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Roboto"/>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Roboto-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Lato-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18404ef3c1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18404ef3c1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18404ef3c1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18404ef3c1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18404ef3c1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18404ef3c1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18404ef3c1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18404ef3c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2ca9093a9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2ca9093a9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2d6c0581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2d6c05816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2d6c05816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2d6c05816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80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What behaviors do shoppers exhibit on the site? Some metrics to examine:</a:t>
            </a:r>
            <a:endParaRPr sz="1500">
              <a:solidFill>
                <a:srgbClr val="2B2B2B"/>
              </a:solidFill>
              <a:latin typeface="Roboto"/>
              <a:ea typeface="Roboto"/>
              <a:cs typeface="Roboto"/>
              <a:sym typeface="Roboto"/>
            </a:endParaRPr>
          </a:p>
          <a:p>
            <a:pPr indent="-323850" lvl="1" marL="914400" rtl="0" algn="l">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Conversion rate</a:t>
            </a:r>
            <a:endParaRPr sz="1500">
              <a:solidFill>
                <a:srgbClr val="2B2B2B"/>
              </a:solidFill>
              <a:latin typeface="Roboto"/>
              <a:ea typeface="Roboto"/>
              <a:cs typeface="Roboto"/>
              <a:sym typeface="Roboto"/>
            </a:endParaRPr>
          </a:p>
          <a:p>
            <a:pPr indent="-323850" lvl="1" marL="914400" rtl="0" algn="l">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Revenue per user</a:t>
            </a:r>
            <a:endParaRPr sz="1500">
              <a:solidFill>
                <a:srgbClr val="2B2B2B"/>
              </a:solidFill>
              <a:latin typeface="Roboto"/>
              <a:ea typeface="Roboto"/>
              <a:cs typeface="Roboto"/>
              <a:sym typeface="Roboto"/>
            </a:endParaRPr>
          </a:p>
          <a:p>
            <a:pPr indent="-323850" lvl="1" marL="914400" rtl="0" algn="l">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Average order value</a:t>
            </a:r>
            <a:endParaRPr sz="1500">
              <a:solidFill>
                <a:srgbClr val="2B2B2B"/>
              </a:solidFill>
              <a:latin typeface="Roboto"/>
              <a:ea typeface="Roboto"/>
              <a:cs typeface="Roboto"/>
              <a:sym typeface="Roboto"/>
            </a:endParaRPr>
          </a:p>
          <a:p>
            <a:pPr indent="-323850" lvl="1" marL="914400" rtl="0" algn="l">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Other key metrics that measure site usability</a:t>
            </a:r>
            <a:endParaRPr sz="1500">
              <a:solidFill>
                <a:srgbClr val="2B2B2B"/>
              </a:solidFill>
              <a:latin typeface="Roboto"/>
              <a:ea typeface="Roboto"/>
              <a:cs typeface="Roboto"/>
              <a:sym typeface="Roboto"/>
            </a:endParaRPr>
          </a:p>
          <a:p>
            <a:pPr indent="0" lvl="0" marL="0" rtl="0" algn="l">
              <a:spcBef>
                <a:spcPts val="46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2ca9093a9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2ca9093a9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2d6c05816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2d6c05816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18404ef3c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18404ef3c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18404ef3c1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18404ef3c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image" Target="../media/image7.png"/><Relationship Id="rId5"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7"/>
          <p:cNvSpPr txBox="1"/>
          <p:nvPr>
            <p:ph type="ctrTitle"/>
          </p:nvPr>
        </p:nvSpPr>
        <p:spPr>
          <a:xfrm>
            <a:off x="784200" y="1307625"/>
            <a:ext cx="62862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Improving the Google Merchandise Store</a:t>
            </a:r>
            <a:endParaRPr/>
          </a:p>
          <a:p>
            <a:pPr indent="0" lvl="0" marL="0" rtl="0" algn="l">
              <a:spcBef>
                <a:spcPts val="0"/>
              </a:spcBef>
              <a:spcAft>
                <a:spcPts val="0"/>
              </a:spcAft>
              <a:buNone/>
            </a:pPr>
            <a:r>
              <a:t/>
            </a:r>
            <a:endParaRPr/>
          </a:p>
        </p:txBody>
      </p:sp>
      <p:sp>
        <p:nvSpPr>
          <p:cNvPr id="136" name="Google Shape;136;p17"/>
          <p:cNvSpPr txBox="1"/>
          <p:nvPr>
            <p:ph idx="1" type="subTitle"/>
          </p:nvPr>
        </p:nvSpPr>
        <p:spPr>
          <a:xfrm>
            <a:off x="729600" y="2921750"/>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Module 10 Challenge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6"/>
          <p:cNvSpPr txBox="1"/>
          <p:nvPr>
            <p:ph type="title"/>
          </p:nvPr>
        </p:nvSpPr>
        <p:spPr>
          <a:xfrm>
            <a:off x="264000" y="1376725"/>
            <a:ext cx="88800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What website changes could you make to improve the user shopping experience?</a:t>
            </a:r>
            <a:endParaRPr sz="1700"/>
          </a:p>
          <a:p>
            <a:pPr indent="0" lvl="0" marL="0" rtl="0" algn="l">
              <a:spcBef>
                <a:spcPts val="0"/>
              </a:spcBef>
              <a:spcAft>
                <a:spcPts val="0"/>
              </a:spcAft>
              <a:buNone/>
            </a:pPr>
            <a:r>
              <a:t/>
            </a:r>
            <a:endParaRPr sz="1700"/>
          </a:p>
        </p:txBody>
      </p:sp>
      <p:sp>
        <p:nvSpPr>
          <p:cNvPr id="228" name="Google Shape;228;p26"/>
          <p:cNvSpPr txBox="1"/>
          <p:nvPr/>
        </p:nvSpPr>
        <p:spPr>
          <a:xfrm>
            <a:off x="493825" y="2097450"/>
            <a:ext cx="78588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There are several changes you could make to improve the user shopping experience on your e-commerce site:</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Mobile optimization</a:t>
            </a: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Personalization</a:t>
            </a: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Streamlining Checkout Process</a:t>
            </a:r>
            <a:endParaRPr>
              <a:latin typeface="Lato"/>
              <a:ea typeface="Lato"/>
              <a:cs typeface="Lato"/>
              <a:sym typeface="Lato"/>
            </a:endParaRPr>
          </a:p>
          <a:p>
            <a:pPr indent="-317500" lvl="0" marL="457200" rtl="0" algn="l">
              <a:spcBef>
                <a:spcPts val="0"/>
              </a:spcBef>
              <a:spcAft>
                <a:spcPts val="0"/>
              </a:spcAft>
              <a:buSzPts val="1400"/>
              <a:buFont typeface="Lato"/>
              <a:buAutoNum type="arabicPeriod"/>
            </a:pPr>
            <a:r>
              <a:rPr lang="en">
                <a:latin typeface="Lato"/>
                <a:ea typeface="Lato"/>
                <a:cs typeface="Lato"/>
                <a:sym typeface="Lato"/>
              </a:rPr>
              <a:t>Optimizing Product Pages</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7"/>
          <p:cNvSpPr txBox="1"/>
          <p:nvPr>
            <p:ph type="title"/>
          </p:nvPr>
        </p:nvSpPr>
        <p:spPr>
          <a:xfrm>
            <a:off x="264000" y="1376725"/>
            <a:ext cx="88800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Reflection Paper: What additional data do you wish you had?</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p:txBody>
      </p:sp>
      <p:sp>
        <p:nvSpPr>
          <p:cNvPr id="234" name="Google Shape;234;p27"/>
          <p:cNvSpPr txBox="1"/>
          <p:nvPr/>
        </p:nvSpPr>
        <p:spPr>
          <a:xfrm>
            <a:off x="404900" y="1984525"/>
            <a:ext cx="7858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It would have been </a:t>
            </a:r>
            <a:r>
              <a:rPr lang="en">
                <a:latin typeface="Lato"/>
                <a:ea typeface="Lato"/>
                <a:cs typeface="Lato"/>
                <a:sym typeface="Lato"/>
              </a:rPr>
              <a:t>helpful</a:t>
            </a:r>
            <a:r>
              <a:rPr lang="en">
                <a:latin typeface="Lato"/>
                <a:ea typeface="Lato"/>
                <a:cs typeface="Lato"/>
                <a:sym typeface="Lato"/>
              </a:rPr>
              <a:t> to have user feedback information. Qualitative data from surveys, customer reviews, and social media comments could help to supplement the quantitative data in Google Analytics and provide a deeper understanding of the user experience.</a:t>
            </a:r>
            <a:endParaRPr>
              <a:latin typeface="Lato"/>
              <a:ea typeface="Lato"/>
              <a:cs typeface="Lato"/>
              <a:sym typeface="Lato"/>
            </a:endParaRPr>
          </a:p>
        </p:txBody>
      </p:sp>
      <p:sp>
        <p:nvSpPr>
          <p:cNvPr id="235" name="Google Shape;235;p27"/>
          <p:cNvSpPr txBox="1"/>
          <p:nvPr>
            <p:ph type="title"/>
          </p:nvPr>
        </p:nvSpPr>
        <p:spPr>
          <a:xfrm>
            <a:off x="226925" y="3081350"/>
            <a:ext cx="88800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Reflection Paper: What was the most challenging part of the analysis to complete? Why?</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p:txBody>
      </p:sp>
      <p:sp>
        <p:nvSpPr>
          <p:cNvPr id="236" name="Google Shape;236;p27"/>
          <p:cNvSpPr txBox="1"/>
          <p:nvPr/>
        </p:nvSpPr>
        <p:spPr>
          <a:xfrm>
            <a:off x="456750" y="3802075"/>
            <a:ext cx="7858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The most challenging part is looking at the bigger picture and not getting lost in all the numbers and metrics. GA presents so many numbers and metrics. At times it was hard to wrap my head around what metric to look at and what kind of story does that metric tell us. </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8"/>
          <p:cNvSpPr txBox="1"/>
          <p:nvPr>
            <p:ph type="title"/>
          </p:nvPr>
        </p:nvSpPr>
        <p:spPr>
          <a:xfrm>
            <a:off x="264000" y="1376725"/>
            <a:ext cx="88800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Reflection Paper: What other research or analysis would you want to supplement your findings?</a:t>
            </a:r>
            <a:endParaRPr sz="1700"/>
          </a:p>
          <a:p>
            <a:pPr indent="0" lvl="0" marL="0" rtl="0" algn="l">
              <a:spcBef>
                <a:spcPts val="0"/>
              </a:spcBef>
              <a:spcAft>
                <a:spcPts val="0"/>
              </a:spcAft>
              <a:buNone/>
            </a:pPr>
            <a:r>
              <a:rPr lang="en" sz="1700"/>
              <a:t>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p:txBody>
      </p:sp>
      <p:sp>
        <p:nvSpPr>
          <p:cNvPr id="242" name="Google Shape;242;p28"/>
          <p:cNvSpPr txBox="1"/>
          <p:nvPr/>
        </p:nvSpPr>
        <p:spPr>
          <a:xfrm>
            <a:off x="493825" y="2097450"/>
            <a:ext cx="78588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To supplement the findings from this analysis, additional research or analysis could include:</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A/B testing: Running A/B tests to experiment with different website changes could help to validate the insights and recommendations made in the analysis.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User testing: Conducting user testing with a sample of site visitors could provide qualitative data about the user experience and help to identify areas for improvement.</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Competitor analysis: Comparing the site's metrics and user experience to those of its competitors could provide additional context and help to identify opportunities for differentiation.</a:t>
            </a: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9"/>
          <p:cNvSpPr txBox="1"/>
          <p:nvPr>
            <p:ph type="title"/>
          </p:nvPr>
        </p:nvSpPr>
        <p:spPr>
          <a:xfrm>
            <a:off x="264000" y="1376725"/>
            <a:ext cx="88800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Reflection Paper: What was the most interesting insight you uncovered?</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p:txBody>
      </p:sp>
      <p:sp>
        <p:nvSpPr>
          <p:cNvPr id="248" name="Google Shape;248;p29"/>
          <p:cNvSpPr txBox="1"/>
          <p:nvPr/>
        </p:nvSpPr>
        <p:spPr>
          <a:xfrm>
            <a:off x="412300" y="1880775"/>
            <a:ext cx="7858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The most interesting insight from the analysis could be the finding that the site has conversion issues with users who use mobile and tablet devices. This highlights the importance of optimizing the site for these devices and provides a specific area for improvement.</a:t>
            </a:r>
            <a:endParaRPr>
              <a:latin typeface="Lato"/>
              <a:ea typeface="Lato"/>
              <a:cs typeface="Lato"/>
              <a:sym typeface="Lato"/>
            </a:endParaRPr>
          </a:p>
        </p:txBody>
      </p:sp>
      <p:sp>
        <p:nvSpPr>
          <p:cNvPr id="249" name="Google Shape;249;p29"/>
          <p:cNvSpPr txBox="1"/>
          <p:nvPr>
            <p:ph type="title"/>
          </p:nvPr>
        </p:nvSpPr>
        <p:spPr>
          <a:xfrm>
            <a:off x="264000" y="2863175"/>
            <a:ext cx="88800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Reflection Paper: </a:t>
            </a:r>
            <a:r>
              <a:rPr lang="en" sz="1700"/>
              <a:t>How might you use this kind of analysis in your product management career?</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p:txBody>
      </p:sp>
      <p:sp>
        <p:nvSpPr>
          <p:cNvPr id="250" name="Google Shape;250;p29"/>
          <p:cNvSpPr txBox="1"/>
          <p:nvPr/>
        </p:nvSpPr>
        <p:spPr>
          <a:xfrm>
            <a:off x="323350" y="3470975"/>
            <a:ext cx="8184900" cy="1262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a:latin typeface="Lato"/>
                <a:ea typeface="Lato"/>
                <a:cs typeface="Lato"/>
                <a:sym typeface="Lato"/>
              </a:rPr>
              <a:t>In a product management career, this kind of analysis can be used to make data-driven decisions about product design, development, and marketing. By regularly tracking key performance indicators and user behavior, product managers can identify areas for improvement, prioritize development work, and measure the impact of changes over time. This can help to ensure that products are delivering value to users and meeting the needs of the business.</a:t>
            </a:r>
            <a:endParaRPr b="1" sz="1700">
              <a:solidFill>
                <a:schemeClr val="dk2"/>
              </a:solidFill>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4" name="Shape 254"/>
        <p:cNvGrpSpPr/>
        <p:nvPr/>
      </p:nvGrpSpPr>
      <p:grpSpPr>
        <a:xfrm>
          <a:off x="0" y="0"/>
          <a:ext cx="0" cy="0"/>
          <a:chOff x="0" y="0"/>
          <a:chExt cx="0" cy="0"/>
        </a:xfrm>
      </p:grpSpPr>
      <p:sp>
        <p:nvSpPr>
          <p:cNvPr id="255" name="Google Shape;255;p30"/>
          <p:cNvSpPr txBox="1"/>
          <p:nvPr>
            <p:ph type="title"/>
          </p:nvPr>
        </p:nvSpPr>
        <p:spPr>
          <a:xfrm>
            <a:off x="264050" y="1243325"/>
            <a:ext cx="53613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What behaviors do shoppers exhibit on the site? </a:t>
            </a:r>
            <a:endParaRPr sz="1700"/>
          </a:p>
        </p:txBody>
      </p:sp>
      <p:pic>
        <p:nvPicPr>
          <p:cNvPr id="256" name="Google Shape;256;p30"/>
          <p:cNvPicPr preferRelativeResize="0"/>
          <p:nvPr/>
        </p:nvPicPr>
        <p:blipFill>
          <a:blip r:embed="rId3">
            <a:alphaModFix/>
          </a:blip>
          <a:stretch>
            <a:fillRect/>
          </a:stretch>
        </p:blipFill>
        <p:spPr>
          <a:xfrm>
            <a:off x="152400" y="2003525"/>
            <a:ext cx="6345277" cy="1694750"/>
          </a:xfrm>
          <a:prstGeom prst="rect">
            <a:avLst/>
          </a:prstGeom>
          <a:noFill/>
          <a:ln>
            <a:noFill/>
          </a:ln>
        </p:spPr>
      </p:pic>
      <p:pic>
        <p:nvPicPr>
          <p:cNvPr id="257" name="Google Shape;257;p30"/>
          <p:cNvPicPr preferRelativeResize="0"/>
          <p:nvPr/>
        </p:nvPicPr>
        <p:blipFill>
          <a:blip r:embed="rId4">
            <a:alphaModFix/>
          </a:blip>
          <a:stretch>
            <a:fillRect/>
          </a:stretch>
        </p:blipFill>
        <p:spPr>
          <a:xfrm>
            <a:off x="264050" y="3850675"/>
            <a:ext cx="5635400" cy="9933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8"/>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are the current Google Merchandise Store users?</a:t>
            </a:r>
            <a:endParaRPr/>
          </a:p>
          <a:p>
            <a:pPr indent="0" lvl="0" marL="0" rtl="0" algn="l">
              <a:spcBef>
                <a:spcPts val="0"/>
              </a:spcBef>
              <a:spcAft>
                <a:spcPts val="0"/>
              </a:spcAft>
              <a:buNone/>
            </a:pPr>
            <a:r>
              <a:t/>
            </a:r>
            <a:endParaRPr/>
          </a:p>
        </p:txBody>
      </p:sp>
      <p:pic>
        <p:nvPicPr>
          <p:cNvPr id="142" name="Google Shape;142;p18"/>
          <p:cNvPicPr preferRelativeResize="0"/>
          <p:nvPr/>
        </p:nvPicPr>
        <p:blipFill>
          <a:blip r:embed="rId3">
            <a:alphaModFix/>
          </a:blip>
          <a:stretch>
            <a:fillRect/>
          </a:stretch>
        </p:blipFill>
        <p:spPr>
          <a:xfrm>
            <a:off x="5061448" y="281750"/>
            <a:ext cx="3791944" cy="1852751"/>
          </a:xfrm>
          <a:prstGeom prst="rect">
            <a:avLst/>
          </a:prstGeom>
          <a:noFill/>
          <a:ln>
            <a:noFill/>
          </a:ln>
        </p:spPr>
      </p:pic>
      <p:pic>
        <p:nvPicPr>
          <p:cNvPr id="143" name="Google Shape;143;p18"/>
          <p:cNvPicPr preferRelativeResize="0"/>
          <p:nvPr/>
        </p:nvPicPr>
        <p:blipFill>
          <a:blip r:embed="rId4">
            <a:alphaModFix/>
          </a:blip>
          <a:stretch>
            <a:fillRect/>
          </a:stretch>
        </p:blipFill>
        <p:spPr>
          <a:xfrm>
            <a:off x="5093512" y="2898451"/>
            <a:ext cx="3492575" cy="2023375"/>
          </a:xfrm>
          <a:prstGeom prst="rect">
            <a:avLst/>
          </a:prstGeom>
          <a:noFill/>
          <a:ln>
            <a:noFill/>
          </a:ln>
        </p:spPr>
      </p:pic>
      <p:sp>
        <p:nvSpPr>
          <p:cNvPr id="144" name="Google Shape;144;p18"/>
          <p:cNvSpPr txBox="1"/>
          <p:nvPr/>
        </p:nvSpPr>
        <p:spPr>
          <a:xfrm>
            <a:off x="4867463" y="2134500"/>
            <a:ext cx="41799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latin typeface="Lato"/>
                <a:ea typeface="Lato"/>
                <a:cs typeface="Lato"/>
                <a:sym typeface="Lato"/>
              </a:rPr>
              <a:t>Most of the users come from USA, Canada and India between ages of 25-34, followed by 18-24 &amp; 35-44 yo </a:t>
            </a:r>
            <a:endParaRPr b="1" sz="13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are the current Google Merchandise Store users?</a:t>
            </a:r>
            <a:endParaRPr/>
          </a:p>
          <a:p>
            <a:pPr indent="0" lvl="0" marL="0" rtl="0" algn="l">
              <a:spcBef>
                <a:spcPts val="0"/>
              </a:spcBef>
              <a:spcAft>
                <a:spcPts val="0"/>
              </a:spcAft>
              <a:buNone/>
            </a:pPr>
            <a:r>
              <a:t/>
            </a:r>
            <a:endParaRPr/>
          </a:p>
        </p:txBody>
      </p:sp>
      <p:pic>
        <p:nvPicPr>
          <p:cNvPr id="150" name="Google Shape;150;p19"/>
          <p:cNvPicPr preferRelativeResize="0"/>
          <p:nvPr/>
        </p:nvPicPr>
        <p:blipFill>
          <a:blip r:embed="rId3">
            <a:alphaModFix/>
          </a:blip>
          <a:stretch>
            <a:fillRect/>
          </a:stretch>
        </p:blipFill>
        <p:spPr>
          <a:xfrm>
            <a:off x="5648775" y="112800"/>
            <a:ext cx="2617424" cy="2009900"/>
          </a:xfrm>
          <a:prstGeom prst="rect">
            <a:avLst/>
          </a:prstGeom>
          <a:noFill/>
          <a:ln>
            <a:noFill/>
          </a:ln>
        </p:spPr>
      </p:pic>
      <p:pic>
        <p:nvPicPr>
          <p:cNvPr id="151" name="Google Shape;151;p19"/>
          <p:cNvPicPr preferRelativeResize="0"/>
          <p:nvPr/>
        </p:nvPicPr>
        <p:blipFill>
          <a:blip r:embed="rId4">
            <a:alphaModFix/>
          </a:blip>
          <a:stretch>
            <a:fillRect/>
          </a:stretch>
        </p:blipFill>
        <p:spPr>
          <a:xfrm>
            <a:off x="5613089" y="2908976"/>
            <a:ext cx="2829874" cy="2092999"/>
          </a:xfrm>
          <a:prstGeom prst="rect">
            <a:avLst/>
          </a:prstGeom>
          <a:noFill/>
          <a:ln>
            <a:noFill/>
          </a:ln>
        </p:spPr>
      </p:pic>
      <p:sp>
        <p:nvSpPr>
          <p:cNvPr id="152" name="Google Shape;152;p19"/>
          <p:cNvSpPr txBox="1"/>
          <p:nvPr/>
        </p:nvSpPr>
        <p:spPr>
          <a:xfrm>
            <a:off x="4938063" y="2179200"/>
            <a:ext cx="41799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latin typeface="Lato"/>
                <a:ea typeface="Lato"/>
                <a:cs typeface="Lato"/>
                <a:sym typeface="Lato"/>
              </a:rPr>
              <a:t>There is a slightly higher number of male users of 58.9% and 41.1% of female users. Majority of our users exhibit interests in Technology/Mobile of 4.7K</a:t>
            </a:r>
            <a:endParaRPr b="1" sz="13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0"/>
          <p:cNvSpPr txBox="1"/>
          <p:nvPr>
            <p:ph type="title"/>
          </p:nvPr>
        </p:nvSpPr>
        <p:spPr>
          <a:xfrm>
            <a:off x="279075" y="1172725"/>
            <a:ext cx="65628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What behaviors do shoppers exhibit on the site? </a:t>
            </a:r>
            <a:endParaRPr sz="1900"/>
          </a:p>
        </p:txBody>
      </p:sp>
      <p:pic>
        <p:nvPicPr>
          <p:cNvPr id="158" name="Google Shape;158;p20"/>
          <p:cNvPicPr preferRelativeResize="0"/>
          <p:nvPr/>
        </p:nvPicPr>
        <p:blipFill>
          <a:blip r:embed="rId3">
            <a:alphaModFix/>
          </a:blip>
          <a:stretch>
            <a:fillRect/>
          </a:stretch>
        </p:blipFill>
        <p:spPr>
          <a:xfrm>
            <a:off x="317088" y="1889150"/>
            <a:ext cx="6133524" cy="2692399"/>
          </a:xfrm>
          <a:prstGeom prst="rect">
            <a:avLst/>
          </a:prstGeom>
          <a:noFill/>
          <a:ln>
            <a:noFill/>
          </a:ln>
        </p:spPr>
      </p:pic>
      <p:sp>
        <p:nvSpPr>
          <p:cNvPr id="159" name="Google Shape;159;p20"/>
          <p:cNvSpPr txBox="1"/>
          <p:nvPr/>
        </p:nvSpPr>
        <p:spPr>
          <a:xfrm>
            <a:off x="6450600" y="1396725"/>
            <a:ext cx="26274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latin typeface="Lato"/>
                <a:ea typeface="Lato"/>
                <a:cs typeface="Lato"/>
                <a:sym typeface="Lato"/>
              </a:rPr>
              <a:t>Insights - </a:t>
            </a:r>
            <a:endParaRPr b="1" sz="1100">
              <a:latin typeface="Lato"/>
              <a:ea typeface="Lato"/>
              <a:cs typeface="Lato"/>
              <a:sym typeface="Lato"/>
            </a:endParaRPr>
          </a:p>
          <a:p>
            <a:pPr indent="0" lvl="0" marL="0" rtl="0" algn="l">
              <a:spcBef>
                <a:spcPts val="0"/>
              </a:spcBef>
              <a:spcAft>
                <a:spcPts val="0"/>
              </a:spcAft>
              <a:buNone/>
            </a:pPr>
            <a:r>
              <a:t/>
            </a:r>
            <a:endParaRPr b="1" sz="1100">
              <a:latin typeface="Lato"/>
              <a:ea typeface="Lato"/>
              <a:cs typeface="Lato"/>
              <a:sym typeface="Lato"/>
            </a:endParaRPr>
          </a:p>
          <a:p>
            <a:pPr indent="-298450" lvl="0" marL="457200" rtl="0" algn="l">
              <a:spcBef>
                <a:spcPts val="0"/>
              </a:spcBef>
              <a:spcAft>
                <a:spcPts val="0"/>
              </a:spcAft>
              <a:buSzPts val="1100"/>
              <a:buFont typeface="Lato"/>
              <a:buAutoNum type="arabicPeriod"/>
            </a:pPr>
            <a:r>
              <a:rPr lang="en" sz="1100">
                <a:latin typeface="Lato"/>
                <a:ea typeface="Lato"/>
                <a:cs typeface="Lato"/>
                <a:sym typeface="Lato"/>
              </a:rPr>
              <a:t>Technology &amp; Mobile Enthusiasts has the highest number of  new users (5,942) and the highest total revenue of $8K</a:t>
            </a:r>
            <a:endParaRPr sz="1100">
              <a:latin typeface="Lato"/>
              <a:ea typeface="Lato"/>
              <a:cs typeface="Lato"/>
              <a:sym typeface="Lato"/>
            </a:endParaRPr>
          </a:p>
          <a:p>
            <a:pPr indent="-298450" lvl="0" marL="457200" rtl="0" algn="l">
              <a:spcBef>
                <a:spcPts val="0"/>
              </a:spcBef>
              <a:spcAft>
                <a:spcPts val="0"/>
              </a:spcAft>
              <a:buSzPts val="1100"/>
              <a:buFont typeface="Lato"/>
              <a:buAutoNum type="arabicPeriod"/>
            </a:pPr>
            <a:r>
              <a:rPr lang="en" sz="1100">
                <a:latin typeface="Lato"/>
                <a:ea typeface="Lato"/>
                <a:cs typeface="Lato"/>
                <a:sym typeface="Lato"/>
              </a:rPr>
              <a:t>Technology &amp; Mobile Enthusiasts also has the highest event count (160K) , which explains why there is a high number of engagement and new users</a:t>
            </a:r>
            <a:endParaRPr sz="1100">
              <a:latin typeface="Lato"/>
              <a:ea typeface="Lato"/>
              <a:cs typeface="Lato"/>
              <a:sym typeface="Lato"/>
            </a:endParaRPr>
          </a:p>
          <a:p>
            <a:pPr indent="-298450" lvl="0" marL="457200" rtl="0" algn="l">
              <a:spcBef>
                <a:spcPts val="0"/>
              </a:spcBef>
              <a:spcAft>
                <a:spcPts val="0"/>
              </a:spcAft>
              <a:buSzPts val="1100"/>
              <a:buFont typeface="Lato"/>
              <a:buAutoNum type="arabicPeriod"/>
            </a:pPr>
            <a:r>
              <a:rPr lang="en" sz="1100">
                <a:latin typeface="Lato"/>
                <a:ea typeface="Lato"/>
                <a:cs typeface="Lato"/>
                <a:sym typeface="Lato"/>
              </a:rPr>
              <a:t>The highest engagement rate is seen of users with the Home &amp; Garden Interest of 90.51% and highest avg engagement time of 2m 16s. </a:t>
            </a:r>
            <a:endParaRPr sz="1100">
              <a:latin typeface="Lato"/>
              <a:ea typeface="Lato"/>
              <a:cs typeface="Lato"/>
              <a:sym typeface="Lato"/>
            </a:endParaRPr>
          </a:p>
        </p:txBody>
      </p:sp>
      <p:sp>
        <p:nvSpPr>
          <p:cNvPr id="160" name="Google Shape;160;p20"/>
          <p:cNvSpPr/>
          <p:nvPr/>
        </p:nvSpPr>
        <p:spPr>
          <a:xfrm>
            <a:off x="2571100" y="2479350"/>
            <a:ext cx="325800" cy="184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0"/>
          <p:cNvSpPr/>
          <p:nvPr/>
        </p:nvSpPr>
        <p:spPr>
          <a:xfrm>
            <a:off x="3087400" y="3066275"/>
            <a:ext cx="325800" cy="184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0"/>
          <p:cNvSpPr/>
          <p:nvPr/>
        </p:nvSpPr>
        <p:spPr>
          <a:xfrm>
            <a:off x="4195725" y="3066275"/>
            <a:ext cx="325800" cy="184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0"/>
          <p:cNvSpPr/>
          <p:nvPr/>
        </p:nvSpPr>
        <p:spPr>
          <a:xfrm>
            <a:off x="5928650" y="2479350"/>
            <a:ext cx="466200" cy="184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4793800" y="2479350"/>
            <a:ext cx="466200" cy="1848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1"/>
          <p:cNvSpPr txBox="1"/>
          <p:nvPr>
            <p:ph type="title"/>
          </p:nvPr>
        </p:nvSpPr>
        <p:spPr>
          <a:xfrm>
            <a:off x="264050" y="1243325"/>
            <a:ext cx="53613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What behaviors do shoppers exhibit on the site? </a:t>
            </a:r>
            <a:endParaRPr sz="1700"/>
          </a:p>
        </p:txBody>
      </p:sp>
      <p:pic>
        <p:nvPicPr>
          <p:cNvPr id="170" name="Google Shape;170;p21"/>
          <p:cNvPicPr preferRelativeResize="0"/>
          <p:nvPr/>
        </p:nvPicPr>
        <p:blipFill>
          <a:blip r:embed="rId3">
            <a:alphaModFix/>
          </a:blip>
          <a:stretch>
            <a:fillRect/>
          </a:stretch>
        </p:blipFill>
        <p:spPr>
          <a:xfrm>
            <a:off x="387100" y="1928100"/>
            <a:ext cx="5320125" cy="2528426"/>
          </a:xfrm>
          <a:prstGeom prst="rect">
            <a:avLst/>
          </a:prstGeom>
          <a:noFill/>
          <a:ln>
            <a:noFill/>
          </a:ln>
        </p:spPr>
      </p:pic>
      <p:sp>
        <p:nvSpPr>
          <p:cNvPr id="171" name="Google Shape;171;p21"/>
          <p:cNvSpPr txBox="1"/>
          <p:nvPr/>
        </p:nvSpPr>
        <p:spPr>
          <a:xfrm>
            <a:off x="6261525" y="1403250"/>
            <a:ext cx="26274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latin typeface="Lato"/>
                <a:ea typeface="Lato"/>
                <a:cs typeface="Lato"/>
                <a:sym typeface="Lato"/>
              </a:rPr>
              <a:t>Insights - </a:t>
            </a:r>
            <a:endParaRPr b="1" sz="1100">
              <a:latin typeface="Lato"/>
              <a:ea typeface="Lato"/>
              <a:cs typeface="Lato"/>
              <a:sym typeface="Lato"/>
            </a:endParaRPr>
          </a:p>
          <a:p>
            <a:pPr indent="0" lvl="0" marL="0" rtl="0" algn="l">
              <a:spcBef>
                <a:spcPts val="0"/>
              </a:spcBef>
              <a:spcAft>
                <a:spcPts val="0"/>
              </a:spcAft>
              <a:buNone/>
            </a:pPr>
            <a:r>
              <a:t/>
            </a:r>
            <a:endParaRPr b="1" sz="1100">
              <a:latin typeface="Lato"/>
              <a:ea typeface="Lato"/>
              <a:cs typeface="Lato"/>
              <a:sym typeface="Lato"/>
            </a:endParaRPr>
          </a:p>
          <a:p>
            <a:pPr indent="-298450" lvl="0" marL="457200" rtl="0" algn="l">
              <a:spcBef>
                <a:spcPts val="0"/>
              </a:spcBef>
              <a:spcAft>
                <a:spcPts val="0"/>
              </a:spcAft>
              <a:buSzPts val="1100"/>
              <a:buFont typeface="Lato"/>
              <a:buAutoNum type="arabicPeriod"/>
            </a:pPr>
            <a:r>
              <a:rPr lang="en" sz="1100">
                <a:latin typeface="Lato"/>
                <a:ea typeface="Lato"/>
                <a:cs typeface="Lato"/>
                <a:sym typeface="Lato"/>
              </a:rPr>
              <a:t>Direct channel exhibits the Highest number of active users (434K), transactions (15K), but second highest Average Revenue per User ($4.10)</a:t>
            </a:r>
            <a:endParaRPr sz="1100">
              <a:latin typeface="Lato"/>
              <a:ea typeface="Lato"/>
              <a:cs typeface="Lato"/>
              <a:sym typeface="Lato"/>
            </a:endParaRPr>
          </a:p>
          <a:p>
            <a:pPr indent="-298450" lvl="0" marL="457200" rtl="0" algn="l">
              <a:spcBef>
                <a:spcPts val="0"/>
              </a:spcBef>
              <a:spcAft>
                <a:spcPts val="0"/>
              </a:spcAft>
              <a:buSzPts val="1100"/>
              <a:buFont typeface="Lato"/>
              <a:buAutoNum type="arabicPeriod"/>
            </a:pPr>
            <a:r>
              <a:rPr lang="en" sz="1100">
                <a:latin typeface="Lato"/>
                <a:ea typeface="Lato"/>
                <a:cs typeface="Lato"/>
                <a:sym typeface="Lato"/>
              </a:rPr>
              <a:t>Highest Average Purchase Revenue is seen with Organic Social of $186.64 and highest ARPU of $6.66</a:t>
            </a:r>
            <a:endParaRPr sz="1100">
              <a:latin typeface="Lato"/>
              <a:ea typeface="Lato"/>
              <a:cs typeface="Lato"/>
              <a:sym typeface="Lato"/>
            </a:endParaRPr>
          </a:p>
          <a:p>
            <a:pPr indent="-298450" lvl="0" marL="457200" rtl="0" algn="l">
              <a:spcBef>
                <a:spcPts val="0"/>
              </a:spcBef>
              <a:spcAft>
                <a:spcPts val="0"/>
              </a:spcAft>
              <a:buSzPts val="1100"/>
              <a:buFont typeface="Lato"/>
              <a:buAutoNum type="arabicPeriod"/>
            </a:pPr>
            <a:r>
              <a:rPr lang="en" sz="1100">
                <a:latin typeface="Lato"/>
                <a:ea typeface="Lato"/>
                <a:cs typeface="Lato"/>
                <a:sym typeface="Lato"/>
              </a:rPr>
              <a:t>User conversion rate is the highest through Paid Video (100%), Paid Shopping (99.9%), Cross-network (99.9%) and Paid Search (99.8%) </a:t>
            </a:r>
            <a:endParaRPr sz="1100">
              <a:latin typeface="Lato"/>
              <a:ea typeface="Lato"/>
              <a:cs typeface="Lato"/>
              <a:sym typeface="Lato"/>
            </a:endParaRPr>
          </a:p>
        </p:txBody>
      </p:sp>
      <p:sp>
        <p:nvSpPr>
          <p:cNvPr id="172" name="Google Shape;172;p21"/>
          <p:cNvSpPr/>
          <p:nvPr/>
        </p:nvSpPr>
        <p:spPr>
          <a:xfrm>
            <a:off x="1860525" y="2479350"/>
            <a:ext cx="456300" cy="21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a:off x="2482300" y="2462700"/>
            <a:ext cx="456300" cy="21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1"/>
          <p:cNvSpPr/>
          <p:nvPr/>
        </p:nvSpPr>
        <p:spPr>
          <a:xfrm>
            <a:off x="3364825" y="3847175"/>
            <a:ext cx="456300" cy="21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3993125" y="4032200"/>
            <a:ext cx="456300" cy="21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5051675" y="4032200"/>
            <a:ext cx="456300" cy="21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2"/>
          <p:cNvSpPr txBox="1"/>
          <p:nvPr>
            <p:ph type="title"/>
          </p:nvPr>
        </p:nvSpPr>
        <p:spPr>
          <a:xfrm>
            <a:off x="264050" y="1243325"/>
            <a:ext cx="53613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What behaviors do shoppers exhibit on the site?</a:t>
            </a:r>
            <a:endParaRPr sz="1700"/>
          </a:p>
        </p:txBody>
      </p:sp>
      <p:pic>
        <p:nvPicPr>
          <p:cNvPr id="182" name="Google Shape;182;p22"/>
          <p:cNvPicPr preferRelativeResize="0"/>
          <p:nvPr/>
        </p:nvPicPr>
        <p:blipFill>
          <a:blip r:embed="rId3">
            <a:alphaModFix/>
          </a:blip>
          <a:stretch>
            <a:fillRect/>
          </a:stretch>
        </p:blipFill>
        <p:spPr>
          <a:xfrm>
            <a:off x="126325" y="2097648"/>
            <a:ext cx="5257177" cy="1601950"/>
          </a:xfrm>
          <a:prstGeom prst="rect">
            <a:avLst/>
          </a:prstGeom>
          <a:noFill/>
          <a:ln>
            <a:noFill/>
          </a:ln>
        </p:spPr>
      </p:pic>
      <p:sp>
        <p:nvSpPr>
          <p:cNvPr id="183" name="Google Shape;183;p22"/>
          <p:cNvSpPr txBox="1"/>
          <p:nvPr/>
        </p:nvSpPr>
        <p:spPr>
          <a:xfrm>
            <a:off x="6261525" y="1403250"/>
            <a:ext cx="26274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latin typeface="Lato"/>
                <a:ea typeface="Lato"/>
                <a:cs typeface="Lato"/>
                <a:sym typeface="Lato"/>
              </a:rPr>
              <a:t>Insights - </a:t>
            </a:r>
            <a:endParaRPr b="1" sz="1100">
              <a:latin typeface="Lato"/>
              <a:ea typeface="Lato"/>
              <a:cs typeface="Lato"/>
              <a:sym typeface="Lato"/>
            </a:endParaRPr>
          </a:p>
          <a:p>
            <a:pPr indent="0" lvl="0" marL="0" rtl="0" algn="l">
              <a:spcBef>
                <a:spcPts val="0"/>
              </a:spcBef>
              <a:spcAft>
                <a:spcPts val="0"/>
              </a:spcAft>
              <a:buNone/>
            </a:pPr>
            <a:r>
              <a:t/>
            </a:r>
            <a:endParaRPr b="1" sz="1100">
              <a:latin typeface="Lato"/>
              <a:ea typeface="Lato"/>
              <a:cs typeface="Lato"/>
              <a:sym typeface="Lato"/>
            </a:endParaRPr>
          </a:p>
          <a:p>
            <a:pPr indent="-298450" lvl="0" marL="457200" rtl="0" algn="l">
              <a:spcBef>
                <a:spcPts val="0"/>
              </a:spcBef>
              <a:spcAft>
                <a:spcPts val="0"/>
              </a:spcAft>
              <a:buSzPts val="1100"/>
              <a:buFont typeface="Lato"/>
              <a:buAutoNum type="arabicPeriod"/>
            </a:pPr>
            <a:r>
              <a:rPr lang="en" sz="1100">
                <a:latin typeface="Lato"/>
                <a:ea typeface="Lato"/>
                <a:cs typeface="Lato"/>
                <a:sym typeface="Lato"/>
              </a:rPr>
              <a:t>Desktop represents highest number of active users (529K) and transactions (19K) as well as APR of $123.83</a:t>
            </a:r>
            <a:endParaRPr sz="1100">
              <a:latin typeface="Lato"/>
              <a:ea typeface="Lato"/>
              <a:cs typeface="Lato"/>
              <a:sym typeface="Lato"/>
            </a:endParaRPr>
          </a:p>
          <a:p>
            <a:pPr indent="-298450" lvl="0" marL="457200" rtl="0" algn="l">
              <a:spcBef>
                <a:spcPts val="0"/>
              </a:spcBef>
              <a:spcAft>
                <a:spcPts val="0"/>
              </a:spcAft>
              <a:buSzPts val="1100"/>
              <a:buFont typeface="Lato"/>
              <a:buAutoNum type="arabicPeriod"/>
            </a:pPr>
            <a:r>
              <a:rPr lang="en" sz="1100">
                <a:latin typeface="Lato"/>
                <a:ea typeface="Lato"/>
                <a:cs typeface="Lato"/>
                <a:sym typeface="Lato"/>
              </a:rPr>
              <a:t>The highest bounce rate of 37% is seen by the users who use tablet. However the tablet scored second highest APR of $118.76 with very little transactions and engaged sessions</a:t>
            </a:r>
            <a:endParaRPr sz="1100">
              <a:latin typeface="Lato"/>
              <a:ea typeface="Lato"/>
              <a:cs typeface="Lato"/>
              <a:sym typeface="Lato"/>
            </a:endParaRPr>
          </a:p>
        </p:txBody>
      </p:sp>
      <p:sp>
        <p:nvSpPr>
          <p:cNvPr id="184" name="Google Shape;184;p22"/>
          <p:cNvSpPr/>
          <p:nvPr/>
        </p:nvSpPr>
        <p:spPr>
          <a:xfrm>
            <a:off x="1217625" y="2749550"/>
            <a:ext cx="616800" cy="260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p:nvPr/>
        </p:nvSpPr>
        <p:spPr>
          <a:xfrm>
            <a:off x="1872000" y="2719400"/>
            <a:ext cx="616800" cy="260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2"/>
          <p:cNvSpPr/>
          <p:nvPr/>
        </p:nvSpPr>
        <p:spPr>
          <a:xfrm>
            <a:off x="3139150" y="2749550"/>
            <a:ext cx="616800" cy="260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2"/>
          <p:cNvSpPr/>
          <p:nvPr/>
        </p:nvSpPr>
        <p:spPr>
          <a:xfrm>
            <a:off x="4700338" y="2719400"/>
            <a:ext cx="616800" cy="260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type="title"/>
          </p:nvPr>
        </p:nvSpPr>
        <p:spPr>
          <a:xfrm>
            <a:off x="264050" y="1243325"/>
            <a:ext cx="79068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Are there different user segments that behave differently on the site?</a:t>
            </a:r>
            <a:endParaRPr sz="1700"/>
          </a:p>
          <a:p>
            <a:pPr indent="0" lvl="0" marL="0" rtl="0" algn="l">
              <a:spcBef>
                <a:spcPts val="0"/>
              </a:spcBef>
              <a:spcAft>
                <a:spcPts val="0"/>
              </a:spcAft>
              <a:buNone/>
            </a:pPr>
            <a:r>
              <a:rPr b="0" lang="en" sz="1400"/>
              <a:t>If so, what are the key segments to examine for these segments? How do they differ?</a:t>
            </a:r>
            <a:endParaRPr b="0" sz="14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a:p>
            <a:pPr indent="0" lvl="0" marL="0" rtl="0" algn="l">
              <a:spcBef>
                <a:spcPts val="0"/>
              </a:spcBef>
              <a:spcAft>
                <a:spcPts val="0"/>
              </a:spcAft>
              <a:buNone/>
            </a:pPr>
            <a:r>
              <a:t/>
            </a:r>
            <a:endParaRPr sz="1700"/>
          </a:p>
        </p:txBody>
      </p:sp>
      <p:pic>
        <p:nvPicPr>
          <p:cNvPr id="193" name="Google Shape;193;p23"/>
          <p:cNvPicPr preferRelativeResize="0"/>
          <p:nvPr/>
        </p:nvPicPr>
        <p:blipFill>
          <a:blip r:embed="rId3">
            <a:alphaModFix/>
          </a:blip>
          <a:stretch>
            <a:fillRect/>
          </a:stretch>
        </p:blipFill>
        <p:spPr>
          <a:xfrm>
            <a:off x="389575" y="2201175"/>
            <a:ext cx="5019249" cy="607800"/>
          </a:xfrm>
          <a:prstGeom prst="rect">
            <a:avLst/>
          </a:prstGeom>
          <a:noFill/>
          <a:ln>
            <a:noFill/>
          </a:ln>
        </p:spPr>
      </p:pic>
      <p:pic>
        <p:nvPicPr>
          <p:cNvPr id="194" name="Google Shape;194;p23"/>
          <p:cNvPicPr preferRelativeResize="0"/>
          <p:nvPr/>
        </p:nvPicPr>
        <p:blipFill>
          <a:blip r:embed="rId4">
            <a:alphaModFix/>
          </a:blip>
          <a:stretch>
            <a:fillRect/>
          </a:stretch>
        </p:blipFill>
        <p:spPr>
          <a:xfrm>
            <a:off x="345100" y="3238050"/>
            <a:ext cx="5019249" cy="602904"/>
          </a:xfrm>
          <a:prstGeom prst="rect">
            <a:avLst/>
          </a:prstGeom>
          <a:noFill/>
          <a:ln>
            <a:noFill/>
          </a:ln>
        </p:spPr>
      </p:pic>
      <p:pic>
        <p:nvPicPr>
          <p:cNvPr id="195" name="Google Shape;195;p23"/>
          <p:cNvPicPr preferRelativeResize="0"/>
          <p:nvPr/>
        </p:nvPicPr>
        <p:blipFill>
          <a:blip r:embed="rId5">
            <a:alphaModFix/>
          </a:blip>
          <a:stretch>
            <a:fillRect/>
          </a:stretch>
        </p:blipFill>
        <p:spPr>
          <a:xfrm>
            <a:off x="374313" y="4171252"/>
            <a:ext cx="5049774" cy="572050"/>
          </a:xfrm>
          <a:prstGeom prst="rect">
            <a:avLst/>
          </a:prstGeom>
          <a:noFill/>
          <a:ln>
            <a:noFill/>
          </a:ln>
        </p:spPr>
      </p:pic>
      <p:sp>
        <p:nvSpPr>
          <p:cNvPr id="196" name="Google Shape;196;p23"/>
          <p:cNvSpPr txBox="1"/>
          <p:nvPr/>
        </p:nvSpPr>
        <p:spPr>
          <a:xfrm>
            <a:off x="152400" y="1903000"/>
            <a:ext cx="114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Lato"/>
                <a:ea typeface="Lato"/>
                <a:cs typeface="Lato"/>
                <a:sym typeface="Lato"/>
              </a:rPr>
              <a:t>Desktop</a:t>
            </a:r>
            <a:endParaRPr b="1">
              <a:latin typeface="Lato"/>
              <a:ea typeface="Lato"/>
              <a:cs typeface="Lato"/>
              <a:sym typeface="Lato"/>
            </a:endParaRPr>
          </a:p>
        </p:txBody>
      </p:sp>
      <p:sp>
        <p:nvSpPr>
          <p:cNvPr id="197" name="Google Shape;197;p23"/>
          <p:cNvSpPr txBox="1"/>
          <p:nvPr/>
        </p:nvSpPr>
        <p:spPr>
          <a:xfrm>
            <a:off x="152400" y="2871975"/>
            <a:ext cx="114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Lato"/>
                <a:ea typeface="Lato"/>
                <a:cs typeface="Lato"/>
                <a:sym typeface="Lato"/>
              </a:rPr>
              <a:t>Mobile</a:t>
            </a:r>
            <a:endParaRPr b="1">
              <a:latin typeface="Lato"/>
              <a:ea typeface="Lato"/>
              <a:cs typeface="Lato"/>
              <a:sym typeface="Lato"/>
            </a:endParaRPr>
          </a:p>
        </p:txBody>
      </p:sp>
      <p:sp>
        <p:nvSpPr>
          <p:cNvPr id="198" name="Google Shape;198;p23"/>
          <p:cNvSpPr txBox="1"/>
          <p:nvPr/>
        </p:nvSpPr>
        <p:spPr>
          <a:xfrm>
            <a:off x="152400" y="3840950"/>
            <a:ext cx="114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Lato"/>
                <a:ea typeface="Lato"/>
                <a:cs typeface="Lato"/>
                <a:sym typeface="Lato"/>
              </a:rPr>
              <a:t>Tablet</a:t>
            </a:r>
            <a:endParaRPr b="1">
              <a:latin typeface="Lato"/>
              <a:ea typeface="Lato"/>
              <a:cs typeface="Lato"/>
              <a:sym typeface="Lato"/>
            </a:endParaRPr>
          </a:p>
        </p:txBody>
      </p:sp>
      <p:sp>
        <p:nvSpPr>
          <p:cNvPr id="199" name="Google Shape;199;p23"/>
          <p:cNvSpPr txBox="1"/>
          <p:nvPr/>
        </p:nvSpPr>
        <p:spPr>
          <a:xfrm>
            <a:off x="5477025" y="1851125"/>
            <a:ext cx="34686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a:ea typeface="Lato"/>
                <a:cs typeface="Lato"/>
                <a:sym typeface="Lato"/>
              </a:rPr>
              <a:t>The different segments to analyze are the </a:t>
            </a:r>
            <a:r>
              <a:rPr lang="en" sz="1100">
                <a:latin typeface="Lato"/>
                <a:ea typeface="Lato"/>
                <a:cs typeface="Lato"/>
                <a:sym typeface="Lato"/>
              </a:rPr>
              <a:t>device</a:t>
            </a:r>
            <a:r>
              <a:rPr lang="en" sz="1100">
                <a:latin typeface="Lato"/>
                <a:ea typeface="Lato"/>
                <a:cs typeface="Lato"/>
                <a:sym typeface="Lato"/>
              </a:rPr>
              <a:t> categories - Desktop, Mobile, and Tablet. These segments can show us the different ways our users are accessing the ecommerce store. </a:t>
            </a:r>
            <a:endParaRPr sz="1100">
              <a:latin typeface="Lato"/>
              <a:ea typeface="Lato"/>
              <a:cs typeface="Lato"/>
              <a:sym typeface="Lato"/>
            </a:endParaRPr>
          </a:p>
        </p:txBody>
      </p:sp>
      <p:sp>
        <p:nvSpPr>
          <p:cNvPr id="200" name="Google Shape;200;p23"/>
          <p:cNvSpPr txBox="1"/>
          <p:nvPr/>
        </p:nvSpPr>
        <p:spPr>
          <a:xfrm>
            <a:off x="5477025" y="2664450"/>
            <a:ext cx="34686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latin typeface="Lato"/>
                <a:ea typeface="Lato"/>
                <a:cs typeface="Lato"/>
                <a:sym typeface="Lato"/>
              </a:rPr>
              <a:t>Insights - </a:t>
            </a:r>
            <a:endParaRPr b="1" sz="1100">
              <a:latin typeface="Lato"/>
              <a:ea typeface="Lato"/>
              <a:cs typeface="Lato"/>
              <a:sym typeface="Lato"/>
            </a:endParaRPr>
          </a:p>
          <a:p>
            <a:pPr indent="0" lvl="0" marL="0" rtl="0" algn="l">
              <a:spcBef>
                <a:spcPts val="0"/>
              </a:spcBef>
              <a:spcAft>
                <a:spcPts val="0"/>
              </a:spcAft>
              <a:buNone/>
            </a:pPr>
            <a:r>
              <a:rPr lang="en" sz="1100">
                <a:latin typeface="Lato"/>
                <a:ea typeface="Lato"/>
                <a:cs typeface="Lato"/>
                <a:sym typeface="Lato"/>
              </a:rPr>
              <a:t>Desktop exhibits to be the leader in most of the metrics </a:t>
            </a:r>
            <a:r>
              <a:rPr lang="en" sz="1100">
                <a:latin typeface="Lato"/>
                <a:ea typeface="Lato"/>
                <a:cs typeface="Lato"/>
                <a:sym typeface="Lato"/>
              </a:rPr>
              <a:t>including</a:t>
            </a:r>
            <a:r>
              <a:rPr lang="en" sz="1100">
                <a:latin typeface="Lato"/>
                <a:ea typeface="Lato"/>
                <a:cs typeface="Lato"/>
                <a:sym typeface="Lato"/>
              </a:rPr>
              <a:t> total users, active users, promotion clicks, purchase revenue. However, the lowest in session conversion rate and user conversion rate in comparison to Mobile and Tablet categories. Desktop also has the lower DAU/MAU ratio of 1.52%</a:t>
            </a:r>
            <a:endParaRPr sz="1100">
              <a:latin typeface="Lato"/>
              <a:ea typeface="Lato"/>
              <a:cs typeface="Lato"/>
              <a:sym typeface="Lato"/>
            </a:endParaRPr>
          </a:p>
          <a:p>
            <a:pPr indent="0" lvl="0" marL="0" rtl="0" algn="l">
              <a:spcBef>
                <a:spcPts val="0"/>
              </a:spcBef>
              <a:spcAft>
                <a:spcPts val="0"/>
              </a:spcAft>
              <a:buNone/>
            </a:pPr>
            <a:r>
              <a:t/>
            </a:r>
            <a:endParaRPr sz="1100">
              <a:latin typeface="Lato"/>
              <a:ea typeface="Lato"/>
              <a:cs typeface="Lato"/>
              <a:sym typeface="Lato"/>
            </a:endParaRPr>
          </a:p>
          <a:p>
            <a:pPr indent="0" lvl="0" marL="0" rtl="0" algn="l">
              <a:spcBef>
                <a:spcPts val="0"/>
              </a:spcBef>
              <a:spcAft>
                <a:spcPts val="0"/>
              </a:spcAft>
              <a:buNone/>
            </a:pPr>
            <a:r>
              <a:rPr lang="en" sz="1100">
                <a:latin typeface="Lato"/>
                <a:ea typeface="Lato"/>
                <a:cs typeface="Lato"/>
                <a:sym typeface="Lato"/>
              </a:rPr>
              <a:t>Highest user conversion rate is seen at Tablet with 97.88% followed by Mobile 97.73%. Mobile has the highest session </a:t>
            </a:r>
            <a:r>
              <a:rPr lang="en" sz="1100">
                <a:latin typeface="Lato"/>
                <a:ea typeface="Lato"/>
                <a:cs typeface="Lato"/>
                <a:sym typeface="Lato"/>
              </a:rPr>
              <a:t>conversion</a:t>
            </a:r>
            <a:r>
              <a:rPr lang="en" sz="1100">
                <a:latin typeface="Lato"/>
                <a:ea typeface="Lato"/>
                <a:cs typeface="Lato"/>
                <a:sym typeface="Lato"/>
              </a:rPr>
              <a:t> rate of 84.75%. Tablet shows </a:t>
            </a:r>
            <a:r>
              <a:rPr lang="en" sz="1100">
                <a:solidFill>
                  <a:srgbClr val="FF0000"/>
                </a:solidFill>
                <a:latin typeface="Lato"/>
                <a:ea typeface="Lato"/>
                <a:cs typeface="Lato"/>
                <a:sym typeface="Lato"/>
              </a:rPr>
              <a:t>conversion issues.</a:t>
            </a:r>
            <a:r>
              <a:rPr lang="en" sz="1100">
                <a:latin typeface="Lato"/>
                <a:ea typeface="Lato"/>
                <a:cs typeface="Lato"/>
                <a:sym typeface="Lato"/>
              </a:rPr>
              <a:t> </a:t>
            </a:r>
            <a:endParaRPr sz="1100">
              <a:latin typeface="Lato"/>
              <a:ea typeface="Lato"/>
              <a:cs typeface="Lato"/>
              <a:sym typeface="Lato"/>
            </a:endParaRPr>
          </a:p>
        </p:txBody>
      </p:sp>
      <p:sp>
        <p:nvSpPr>
          <p:cNvPr id="201" name="Google Shape;201;p23"/>
          <p:cNvSpPr/>
          <p:nvPr/>
        </p:nvSpPr>
        <p:spPr>
          <a:xfrm>
            <a:off x="898950" y="2571750"/>
            <a:ext cx="616800" cy="260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a:off x="3356275" y="2571750"/>
            <a:ext cx="616800" cy="260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3"/>
          <p:cNvSpPr/>
          <p:nvPr/>
        </p:nvSpPr>
        <p:spPr>
          <a:xfrm>
            <a:off x="2285800" y="2571750"/>
            <a:ext cx="616800" cy="260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p:nvPr/>
        </p:nvSpPr>
        <p:spPr>
          <a:xfrm>
            <a:off x="2853225" y="4533375"/>
            <a:ext cx="616800" cy="260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a:off x="2805525" y="3648175"/>
            <a:ext cx="616800" cy="260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a:off x="2285800" y="3580250"/>
            <a:ext cx="616800" cy="260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a:off x="2285800" y="4575550"/>
            <a:ext cx="616800" cy="2607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4"/>
          <p:cNvSpPr txBox="1"/>
          <p:nvPr>
            <p:ph type="title"/>
          </p:nvPr>
        </p:nvSpPr>
        <p:spPr>
          <a:xfrm>
            <a:off x="303875" y="1139575"/>
            <a:ext cx="60504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How have users and their behaviors changed over time?</a:t>
            </a:r>
            <a:endParaRPr sz="1700"/>
          </a:p>
          <a:p>
            <a:pPr indent="0" lvl="0" marL="0" rtl="0" algn="l">
              <a:spcBef>
                <a:spcPts val="0"/>
              </a:spcBef>
              <a:spcAft>
                <a:spcPts val="0"/>
              </a:spcAft>
              <a:buNone/>
            </a:pPr>
            <a:r>
              <a:rPr lang="en" sz="1700"/>
              <a:t>Where do conversion issues exist?</a:t>
            </a:r>
            <a:endParaRPr sz="1700"/>
          </a:p>
          <a:p>
            <a:pPr indent="0" lvl="0" marL="0" rtl="0" algn="l">
              <a:spcBef>
                <a:spcPts val="0"/>
              </a:spcBef>
              <a:spcAft>
                <a:spcPts val="0"/>
              </a:spcAft>
              <a:buNone/>
            </a:pPr>
            <a:r>
              <a:t/>
            </a:r>
            <a:endParaRPr sz="1700"/>
          </a:p>
        </p:txBody>
      </p:sp>
      <p:sp>
        <p:nvSpPr>
          <p:cNvPr id="213" name="Google Shape;213;p24"/>
          <p:cNvSpPr txBox="1"/>
          <p:nvPr/>
        </p:nvSpPr>
        <p:spPr>
          <a:xfrm>
            <a:off x="303875" y="1810375"/>
            <a:ext cx="83925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latin typeface="Lato"/>
                <a:ea typeface="Lato"/>
                <a:cs typeface="Lato"/>
                <a:sym typeface="Lato"/>
              </a:rPr>
              <a:t>Insights -  </a:t>
            </a:r>
            <a:r>
              <a:rPr lang="en" sz="1100">
                <a:latin typeface="Lato"/>
                <a:ea typeface="Lato"/>
                <a:cs typeface="Lato"/>
                <a:sym typeface="Lato"/>
              </a:rPr>
              <a:t>Throughout the year, the users </a:t>
            </a:r>
            <a:r>
              <a:rPr lang="en" sz="1100">
                <a:latin typeface="Lato"/>
                <a:ea typeface="Lato"/>
                <a:cs typeface="Lato"/>
                <a:sym typeface="Lato"/>
              </a:rPr>
              <a:t>behavior</a:t>
            </a:r>
            <a:r>
              <a:rPr lang="en" sz="1100">
                <a:latin typeface="Lato"/>
                <a:ea typeface="Lato"/>
                <a:cs typeface="Lato"/>
                <a:sym typeface="Lato"/>
              </a:rPr>
              <a:t> on different device categories changes over time. It usually peaks around August then slows down again before it peaks in Dec, Jan, and Feb. Users show to first visit the site via mobile and desktop while tablet shows very little visits. </a:t>
            </a:r>
            <a:r>
              <a:rPr lang="en" sz="1100">
                <a:solidFill>
                  <a:srgbClr val="FF0000"/>
                </a:solidFill>
                <a:latin typeface="Lato"/>
                <a:ea typeface="Lato"/>
                <a:cs typeface="Lato"/>
                <a:sym typeface="Lato"/>
              </a:rPr>
              <a:t>Conversion Issues</a:t>
            </a:r>
            <a:r>
              <a:rPr lang="en" sz="1100">
                <a:latin typeface="Lato"/>
                <a:ea typeface="Lato"/>
                <a:cs typeface="Lato"/>
                <a:sym typeface="Lato"/>
              </a:rPr>
              <a:t> exist in Mobile and Tablet. Bounce Rate is the highest in Tablet followed by mobile.</a:t>
            </a:r>
            <a:endParaRPr sz="1100">
              <a:latin typeface="Lato"/>
              <a:ea typeface="Lato"/>
              <a:cs typeface="Lato"/>
              <a:sym typeface="Lato"/>
            </a:endParaRPr>
          </a:p>
        </p:txBody>
      </p:sp>
      <p:pic>
        <p:nvPicPr>
          <p:cNvPr id="214" name="Google Shape;214;p24"/>
          <p:cNvPicPr preferRelativeResize="0"/>
          <p:nvPr/>
        </p:nvPicPr>
        <p:blipFill>
          <a:blip r:embed="rId3">
            <a:alphaModFix/>
          </a:blip>
          <a:stretch>
            <a:fillRect/>
          </a:stretch>
        </p:blipFill>
        <p:spPr>
          <a:xfrm>
            <a:off x="2090000" y="2396575"/>
            <a:ext cx="6901601" cy="2416975"/>
          </a:xfrm>
          <a:prstGeom prst="rect">
            <a:avLst/>
          </a:prstGeom>
          <a:noFill/>
          <a:ln>
            <a:noFill/>
          </a:ln>
        </p:spPr>
      </p:pic>
      <p:pic>
        <p:nvPicPr>
          <p:cNvPr id="215" name="Google Shape;215;p24"/>
          <p:cNvPicPr preferRelativeResize="0"/>
          <p:nvPr/>
        </p:nvPicPr>
        <p:blipFill>
          <a:blip r:embed="rId4">
            <a:alphaModFix/>
          </a:blip>
          <a:stretch>
            <a:fillRect/>
          </a:stretch>
        </p:blipFill>
        <p:spPr>
          <a:xfrm>
            <a:off x="145000" y="2890450"/>
            <a:ext cx="1974651" cy="1567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5"/>
          <p:cNvSpPr txBox="1"/>
          <p:nvPr>
            <p:ph type="title"/>
          </p:nvPr>
        </p:nvSpPr>
        <p:spPr>
          <a:xfrm>
            <a:off x="264050" y="1243325"/>
            <a:ext cx="8880000" cy="8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What KPIs do you recommend tracking to measure and assess the health of the website in the future?  You could also consider setting OKRs based on your findings.</a:t>
            </a:r>
            <a:endParaRPr sz="1700"/>
          </a:p>
        </p:txBody>
      </p:sp>
      <p:sp>
        <p:nvSpPr>
          <p:cNvPr id="221" name="Google Shape;221;p25"/>
          <p:cNvSpPr txBox="1"/>
          <p:nvPr/>
        </p:nvSpPr>
        <p:spPr>
          <a:xfrm>
            <a:off x="434500" y="2038150"/>
            <a:ext cx="2682900" cy="132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Recommended KPIs-</a:t>
            </a:r>
            <a:endParaRPr>
              <a:latin typeface="Lato"/>
              <a:ea typeface="Lato"/>
              <a:cs typeface="Lato"/>
              <a:sym typeface="Lato"/>
            </a:endParaRPr>
          </a:p>
          <a:p>
            <a:pPr indent="-304800" lvl="0" marL="457200" rtl="0" algn="l">
              <a:spcBef>
                <a:spcPts val="0"/>
              </a:spcBef>
              <a:spcAft>
                <a:spcPts val="0"/>
              </a:spcAft>
              <a:buSzPts val="1200"/>
              <a:buFont typeface="Lato"/>
              <a:buAutoNum type="arabicPeriod"/>
            </a:pPr>
            <a:r>
              <a:rPr lang="en" sz="1200">
                <a:latin typeface="Lato"/>
                <a:ea typeface="Lato"/>
                <a:cs typeface="Lato"/>
                <a:sym typeface="Lato"/>
              </a:rPr>
              <a:t>Conversion</a:t>
            </a:r>
            <a:r>
              <a:rPr lang="en" sz="1200">
                <a:latin typeface="Lato"/>
                <a:ea typeface="Lato"/>
                <a:cs typeface="Lato"/>
                <a:sym typeface="Lato"/>
              </a:rPr>
              <a:t> Rate</a:t>
            </a:r>
            <a:endParaRPr sz="1200">
              <a:latin typeface="Lato"/>
              <a:ea typeface="Lato"/>
              <a:cs typeface="Lato"/>
              <a:sym typeface="Lato"/>
            </a:endParaRPr>
          </a:p>
          <a:p>
            <a:pPr indent="-304800" lvl="0" marL="457200" rtl="0" algn="l">
              <a:spcBef>
                <a:spcPts val="0"/>
              </a:spcBef>
              <a:spcAft>
                <a:spcPts val="0"/>
              </a:spcAft>
              <a:buSzPts val="1200"/>
              <a:buFont typeface="Lato"/>
              <a:buAutoNum type="arabicPeriod"/>
            </a:pPr>
            <a:r>
              <a:rPr lang="en" sz="1200">
                <a:latin typeface="Lato"/>
                <a:ea typeface="Lato"/>
                <a:cs typeface="Lato"/>
                <a:sym typeface="Lato"/>
              </a:rPr>
              <a:t>Mobile Conversion Rate</a:t>
            </a:r>
            <a:endParaRPr sz="1200">
              <a:latin typeface="Lato"/>
              <a:ea typeface="Lato"/>
              <a:cs typeface="Lato"/>
              <a:sym typeface="Lato"/>
            </a:endParaRPr>
          </a:p>
          <a:p>
            <a:pPr indent="-304800" lvl="0" marL="457200" rtl="0" algn="l">
              <a:spcBef>
                <a:spcPts val="0"/>
              </a:spcBef>
              <a:spcAft>
                <a:spcPts val="0"/>
              </a:spcAft>
              <a:buSzPts val="1200"/>
              <a:buFont typeface="Lato"/>
              <a:buAutoNum type="arabicPeriod"/>
            </a:pPr>
            <a:r>
              <a:rPr lang="en" sz="1200">
                <a:latin typeface="Lato"/>
                <a:ea typeface="Lato"/>
                <a:cs typeface="Lato"/>
                <a:sym typeface="Lato"/>
              </a:rPr>
              <a:t>Bounce Rate</a:t>
            </a:r>
            <a:endParaRPr sz="1200">
              <a:latin typeface="Lato"/>
              <a:ea typeface="Lato"/>
              <a:cs typeface="Lato"/>
              <a:sym typeface="Lato"/>
            </a:endParaRPr>
          </a:p>
          <a:p>
            <a:pPr indent="-304800" lvl="0" marL="457200" rtl="0" algn="l">
              <a:spcBef>
                <a:spcPts val="0"/>
              </a:spcBef>
              <a:spcAft>
                <a:spcPts val="0"/>
              </a:spcAft>
              <a:buSzPts val="1200"/>
              <a:buFont typeface="Lato"/>
              <a:buAutoNum type="arabicPeriod"/>
            </a:pPr>
            <a:r>
              <a:rPr lang="en" sz="1200">
                <a:latin typeface="Lato"/>
                <a:ea typeface="Lato"/>
                <a:cs typeface="Lato"/>
                <a:sym typeface="Lato"/>
              </a:rPr>
              <a:t>Session Duration</a:t>
            </a:r>
            <a:endParaRPr sz="1200">
              <a:latin typeface="Lato"/>
              <a:ea typeface="Lato"/>
              <a:cs typeface="Lato"/>
              <a:sym typeface="Lato"/>
            </a:endParaRPr>
          </a:p>
          <a:p>
            <a:pPr indent="-304800" lvl="0" marL="457200" rtl="0" algn="l">
              <a:spcBef>
                <a:spcPts val="0"/>
              </a:spcBef>
              <a:spcAft>
                <a:spcPts val="0"/>
              </a:spcAft>
              <a:buSzPts val="1200"/>
              <a:buFont typeface="Lato"/>
              <a:buAutoNum type="arabicPeriod"/>
            </a:pPr>
            <a:r>
              <a:rPr lang="en" sz="1200">
                <a:latin typeface="Lato"/>
                <a:ea typeface="Lato"/>
                <a:cs typeface="Lato"/>
                <a:sym typeface="Lato"/>
              </a:rPr>
              <a:t>Pages Per Session</a:t>
            </a:r>
            <a:endParaRPr sz="1200">
              <a:latin typeface="Lato"/>
              <a:ea typeface="Lato"/>
              <a:cs typeface="Lato"/>
              <a:sym typeface="Lato"/>
            </a:endParaRPr>
          </a:p>
        </p:txBody>
      </p:sp>
      <p:sp>
        <p:nvSpPr>
          <p:cNvPr id="222" name="Google Shape;222;p25"/>
          <p:cNvSpPr txBox="1"/>
          <p:nvPr/>
        </p:nvSpPr>
        <p:spPr>
          <a:xfrm>
            <a:off x="3373525" y="2038150"/>
            <a:ext cx="5527500" cy="243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Recommended OKRs-</a:t>
            </a:r>
            <a:endParaRPr>
              <a:latin typeface="Lato"/>
              <a:ea typeface="Lato"/>
              <a:cs typeface="Lato"/>
              <a:sym typeface="Lato"/>
            </a:endParaRPr>
          </a:p>
          <a:p>
            <a:pPr indent="-304800" lvl="0" marL="457200" rtl="0" algn="l">
              <a:spcBef>
                <a:spcPts val="0"/>
              </a:spcBef>
              <a:spcAft>
                <a:spcPts val="0"/>
              </a:spcAft>
              <a:buSzPts val="1200"/>
              <a:buFont typeface="Lato"/>
              <a:buAutoNum type="arabicPeriod"/>
            </a:pPr>
            <a:r>
              <a:rPr b="1" lang="en" sz="1200">
                <a:latin typeface="Lato"/>
                <a:ea typeface="Lato"/>
                <a:cs typeface="Lato"/>
                <a:sym typeface="Lato"/>
              </a:rPr>
              <a:t>Increase Mobile Conversion Rate</a:t>
            </a:r>
            <a:endParaRPr b="1" sz="1200">
              <a:latin typeface="Lato"/>
              <a:ea typeface="Lato"/>
              <a:cs typeface="Lato"/>
              <a:sym typeface="Lato"/>
            </a:endParaRPr>
          </a:p>
          <a:p>
            <a:pPr indent="0" lvl="0" marL="0" rtl="0" algn="l">
              <a:spcBef>
                <a:spcPts val="0"/>
              </a:spcBef>
              <a:spcAft>
                <a:spcPts val="0"/>
              </a:spcAft>
              <a:buNone/>
            </a:pPr>
            <a:r>
              <a:rPr b="1" lang="en" sz="1200">
                <a:latin typeface="Lato"/>
                <a:ea typeface="Lato"/>
                <a:cs typeface="Lato"/>
                <a:sym typeface="Lato"/>
              </a:rPr>
              <a:t>Objective</a:t>
            </a:r>
            <a:r>
              <a:rPr lang="en" sz="1200">
                <a:latin typeface="Lato"/>
                <a:ea typeface="Lato"/>
                <a:cs typeface="Lato"/>
                <a:sym typeface="Lato"/>
              </a:rPr>
              <a:t>: To improve the conversion rate for users who access the site from mobile and tablet devices.</a:t>
            </a:r>
            <a:endParaRPr sz="1200">
              <a:latin typeface="Lato"/>
              <a:ea typeface="Lato"/>
              <a:cs typeface="Lato"/>
              <a:sym typeface="Lato"/>
            </a:endParaRPr>
          </a:p>
          <a:p>
            <a:pPr indent="0" lvl="0" marL="0" rtl="0" algn="l">
              <a:spcBef>
                <a:spcPts val="0"/>
              </a:spcBef>
              <a:spcAft>
                <a:spcPts val="0"/>
              </a:spcAft>
              <a:buNone/>
            </a:pPr>
            <a:r>
              <a:rPr b="1" lang="en" sz="1200">
                <a:latin typeface="Lato"/>
                <a:ea typeface="Lato"/>
                <a:cs typeface="Lato"/>
                <a:sym typeface="Lato"/>
              </a:rPr>
              <a:t>Key</a:t>
            </a:r>
            <a:r>
              <a:rPr lang="en" sz="1200">
                <a:latin typeface="Lato"/>
                <a:ea typeface="Lato"/>
                <a:cs typeface="Lato"/>
                <a:sym typeface="Lato"/>
              </a:rPr>
              <a:t> </a:t>
            </a:r>
            <a:r>
              <a:rPr b="1" lang="en" sz="1200">
                <a:latin typeface="Lato"/>
                <a:ea typeface="Lato"/>
                <a:cs typeface="Lato"/>
                <a:sym typeface="Lato"/>
              </a:rPr>
              <a:t>Result</a:t>
            </a:r>
            <a:r>
              <a:rPr lang="en" sz="1200">
                <a:latin typeface="Lato"/>
                <a:ea typeface="Lato"/>
                <a:cs typeface="Lato"/>
                <a:sym typeface="Lato"/>
              </a:rPr>
              <a:t>: Increase the mobile conversion rate by X% over the next Y months.</a:t>
            </a:r>
            <a:endParaRPr sz="1200">
              <a:latin typeface="Lato"/>
              <a:ea typeface="Lato"/>
              <a:cs typeface="Lato"/>
              <a:sym typeface="Lato"/>
            </a:endParaRPr>
          </a:p>
          <a:p>
            <a:pPr indent="-304800" lvl="0" marL="457200" rtl="0" algn="l">
              <a:spcBef>
                <a:spcPts val="0"/>
              </a:spcBef>
              <a:spcAft>
                <a:spcPts val="0"/>
              </a:spcAft>
              <a:buSzPts val="1200"/>
              <a:buFont typeface="Lato"/>
              <a:buAutoNum type="arabicPeriod"/>
            </a:pPr>
            <a:r>
              <a:rPr b="1" lang="en" sz="1200">
                <a:latin typeface="Lato"/>
                <a:ea typeface="Lato"/>
                <a:cs typeface="Lato"/>
                <a:sym typeface="Lato"/>
              </a:rPr>
              <a:t>Reduce Bounce Rate</a:t>
            </a:r>
            <a:endParaRPr b="1" sz="1200">
              <a:latin typeface="Lato"/>
              <a:ea typeface="Lato"/>
              <a:cs typeface="Lato"/>
              <a:sym typeface="Lato"/>
            </a:endParaRPr>
          </a:p>
          <a:p>
            <a:pPr indent="0" lvl="0" marL="0" rtl="0" algn="l">
              <a:spcBef>
                <a:spcPts val="0"/>
              </a:spcBef>
              <a:spcAft>
                <a:spcPts val="0"/>
              </a:spcAft>
              <a:buNone/>
            </a:pPr>
            <a:r>
              <a:rPr b="1" lang="en" sz="1200">
                <a:latin typeface="Lato"/>
                <a:ea typeface="Lato"/>
                <a:cs typeface="Lato"/>
                <a:sym typeface="Lato"/>
              </a:rPr>
              <a:t>Objective</a:t>
            </a:r>
            <a:r>
              <a:rPr lang="en" sz="1200">
                <a:latin typeface="Lato"/>
                <a:ea typeface="Lato"/>
                <a:cs typeface="Lato"/>
                <a:sym typeface="Lato"/>
              </a:rPr>
              <a:t>: To improve the engagement of visitors with the site's content. </a:t>
            </a:r>
            <a:endParaRPr sz="1200">
              <a:latin typeface="Lato"/>
              <a:ea typeface="Lato"/>
              <a:cs typeface="Lato"/>
              <a:sym typeface="Lato"/>
            </a:endParaRPr>
          </a:p>
          <a:p>
            <a:pPr indent="0" lvl="0" marL="0" rtl="0" algn="l">
              <a:spcBef>
                <a:spcPts val="0"/>
              </a:spcBef>
              <a:spcAft>
                <a:spcPts val="0"/>
              </a:spcAft>
              <a:buNone/>
            </a:pPr>
            <a:r>
              <a:rPr b="1" lang="en" sz="1200">
                <a:latin typeface="Lato"/>
                <a:ea typeface="Lato"/>
                <a:cs typeface="Lato"/>
                <a:sym typeface="Lato"/>
              </a:rPr>
              <a:t>Key</a:t>
            </a:r>
            <a:r>
              <a:rPr lang="en" sz="1200">
                <a:latin typeface="Lato"/>
                <a:ea typeface="Lato"/>
                <a:cs typeface="Lato"/>
                <a:sym typeface="Lato"/>
              </a:rPr>
              <a:t> </a:t>
            </a:r>
            <a:r>
              <a:rPr b="1" lang="en" sz="1200">
                <a:latin typeface="Lato"/>
                <a:ea typeface="Lato"/>
                <a:cs typeface="Lato"/>
                <a:sym typeface="Lato"/>
              </a:rPr>
              <a:t>Result</a:t>
            </a:r>
            <a:r>
              <a:rPr lang="en" sz="1200">
                <a:latin typeface="Lato"/>
                <a:ea typeface="Lato"/>
                <a:cs typeface="Lato"/>
                <a:sym typeface="Lato"/>
              </a:rPr>
              <a:t>: Reduce the bounce rate by X% over the next Y months.</a:t>
            </a:r>
            <a:endParaRPr sz="1200">
              <a:latin typeface="Lato"/>
              <a:ea typeface="Lato"/>
              <a:cs typeface="Lato"/>
              <a:sym typeface="Lato"/>
            </a:endParaRPr>
          </a:p>
          <a:p>
            <a:pPr indent="-304800" lvl="0" marL="457200" rtl="0" algn="l">
              <a:spcBef>
                <a:spcPts val="0"/>
              </a:spcBef>
              <a:spcAft>
                <a:spcPts val="0"/>
              </a:spcAft>
              <a:buSzPts val="1200"/>
              <a:buFont typeface="Lato"/>
              <a:buAutoNum type="arabicPeriod"/>
            </a:pPr>
            <a:r>
              <a:rPr b="1" lang="en" sz="1200">
                <a:latin typeface="Lato"/>
                <a:ea typeface="Lato"/>
                <a:cs typeface="Lato"/>
                <a:sym typeface="Lato"/>
              </a:rPr>
              <a:t>Increase Session Duration</a:t>
            </a:r>
            <a:endParaRPr b="1" sz="1200">
              <a:latin typeface="Lato"/>
              <a:ea typeface="Lato"/>
              <a:cs typeface="Lato"/>
              <a:sym typeface="Lato"/>
            </a:endParaRPr>
          </a:p>
          <a:p>
            <a:pPr indent="0" lvl="0" marL="0" rtl="0" algn="l">
              <a:spcBef>
                <a:spcPts val="0"/>
              </a:spcBef>
              <a:spcAft>
                <a:spcPts val="0"/>
              </a:spcAft>
              <a:buNone/>
            </a:pPr>
            <a:r>
              <a:rPr b="1" lang="en" sz="1200">
                <a:latin typeface="Lato"/>
                <a:ea typeface="Lato"/>
                <a:cs typeface="Lato"/>
                <a:sym typeface="Lato"/>
              </a:rPr>
              <a:t>Objective</a:t>
            </a:r>
            <a:r>
              <a:rPr lang="en" sz="1200">
                <a:latin typeface="Lato"/>
                <a:ea typeface="Lato"/>
                <a:cs typeface="Lato"/>
                <a:sym typeface="Lato"/>
              </a:rPr>
              <a:t>: To improve the engagement of visitors with the site's content. </a:t>
            </a:r>
            <a:endParaRPr sz="1200">
              <a:latin typeface="Lato"/>
              <a:ea typeface="Lato"/>
              <a:cs typeface="Lato"/>
              <a:sym typeface="Lato"/>
            </a:endParaRPr>
          </a:p>
          <a:p>
            <a:pPr indent="0" lvl="0" marL="0" rtl="0" algn="l">
              <a:spcBef>
                <a:spcPts val="0"/>
              </a:spcBef>
              <a:spcAft>
                <a:spcPts val="0"/>
              </a:spcAft>
              <a:buNone/>
            </a:pPr>
            <a:r>
              <a:rPr b="1" lang="en" sz="1200">
                <a:latin typeface="Lato"/>
                <a:ea typeface="Lato"/>
                <a:cs typeface="Lato"/>
                <a:sym typeface="Lato"/>
              </a:rPr>
              <a:t>Key</a:t>
            </a:r>
            <a:r>
              <a:rPr lang="en" sz="1200">
                <a:latin typeface="Lato"/>
                <a:ea typeface="Lato"/>
                <a:cs typeface="Lato"/>
                <a:sym typeface="Lato"/>
              </a:rPr>
              <a:t> </a:t>
            </a:r>
            <a:r>
              <a:rPr b="1" lang="en" sz="1200">
                <a:latin typeface="Lato"/>
                <a:ea typeface="Lato"/>
                <a:cs typeface="Lato"/>
                <a:sym typeface="Lato"/>
              </a:rPr>
              <a:t>Result</a:t>
            </a:r>
            <a:r>
              <a:rPr lang="en" sz="1200">
                <a:latin typeface="Lato"/>
                <a:ea typeface="Lato"/>
                <a:cs typeface="Lato"/>
                <a:sym typeface="Lato"/>
              </a:rPr>
              <a:t>: Increase the average session duration by X seconds over the next Y months.</a:t>
            </a:r>
            <a:endParaRPr sz="12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